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4"/>
  </p:sldMasterIdLst>
  <p:notesMasterIdLst>
    <p:notesMasterId r:id="rId9"/>
  </p:notesMasterIdLst>
  <p:sldIdLst>
    <p:sldId id="256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30A0"/>
    <a:srgbClr val="6187FF"/>
    <a:srgbClr val="E1DCE4"/>
    <a:srgbClr val="E1D8E8"/>
    <a:srgbClr val="E3D0F1"/>
    <a:srgbClr val="342C3A"/>
    <a:srgbClr val="3718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56A96F-B6E6-479C-909A-0CDB20E1E01B}" v="150" dt="2025-05-21T18:11:53.6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4737" autoAdjust="0"/>
  </p:normalViewPr>
  <p:slideViewPr>
    <p:cSldViewPr snapToGrid="0">
      <p:cViewPr varScale="1">
        <p:scale>
          <a:sx n="82" d="100"/>
          <a:sy n="82" d="100"/>
        </p:scale>
        <p:origin x="750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D0723-7B5F-4052-A054-05F4F25E0E4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B06A02-A8C9-4041-B11E-DB3B7E4E8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833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B06A02-A8C9-4041-B11E-DB3B7E4E8E2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21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A1B86FE2-E495-45A4-8DC7-75053CE87880}" type="datetime1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247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D8A15-6E17-4225-BEEB-70A282C0D506}" type="datetime1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44230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D8A15-6E17-4225-BEEB-70A282C0D506}" type="datetime1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78301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D8A15-6E17-4225-BEEB-70A282C0D506}" type="datetime1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981920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D8A15-6E17-4225-BEEB-70A282C0D506}" type="datetime1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173382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D8A15-6E17-4225-BEEB-70A282C0D506}" type="datetime1">
              <a:rPr lang="en-US" smtClean="0"/>
              <a:t>5/25/2025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767080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D8A15-6E17-4225-BEEB-70A282C0D506}" type="datetime1">
              <a:rPr lang="en-US" smtClean="0"/>
              <a:t>5/25/2025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947893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847F-7FA2-44AD-AAFF-1191FC7B3E05}" type="datetime1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4673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7CE6-0ED8-4455-B682-B47FDF639D5A}" type="datetime1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64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C6A5-8E9E-43A7-BAC9-D836FEBDCCEE}" type="datetime1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684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1C854-DC71-4D54-A80C-25D2657370BF}" type="datetime1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883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21D31-87DD-4F1F-A2B2-E0EC4CAE772D}" type="datetime1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607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5D701-89DD-4CF7-9B3D-763FA95CC159}" type="datetime1">
              <a:rPr lang="en-US" smtClean="0"/>
              <a:t>5/25/2025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944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5BA20-011A-4DAE-863C-348C8D94F8D2}" type="datetime1">
              <a:rPr lang="en-US" smtClean="0"/>
              <a:t>5/25/2025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34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1C8A-0529-4C6D-8100-2E1F6638331E}" type="datetime1">
              <a:rPr lang="en-US" smtClean="0"/>
              <a:t>5/25/2025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474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0CC21-D23C-48C2-9907-E07BEFACA98E}" type="datetime1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385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D8146-2BDB-4944-9ED5-748C29EA6874}" type="datetime1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732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D8A15-6E17-4225-BEEB-70A282C0D506}" type="datetime1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0044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Picture 76" descr="A computer circuit board">
            <a:extLst>
              <a:ext uri="{FF2B5EF4-FFF2-40B4-BE49-F238E27FC236}">
                <a16:creationId xmlns:a16="http://schemas.microsoft.com/office/drawing/2014/main" id="{3134BBEC-C7EE-9141-E5E5-D5217E31DC5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0000"/>
          </a:blip>
          <a:srcRect l="32410" r="8226" b="-1"/>
          <a:stretch>
            <a:fillRect/>
          </a:stretch>
        </p:blipFill>
        <p:spPr>
          <a:xfrm>
            <a:off x="1524" y="-38596"/>
            <a:ext cx="12190476" cy="6896596"/>
          </a:xfrm>
          <a:prstGeom prst="rect">
            <a:avLst/>
          </a:prstGeom>
        </p:spPr>
      </p:pic>
      <p:pic>
        <p:nvPicPr>
          <p:cNvPr id="47" name="Picture 46" descr="A logo on a black background&#10;&#10;AI-generated content may be incorrect.">
            <a:extLst>
              <a:ext uri="{FF2B5EF4-FFF2-40B4-BE49-F238E27FC236}">
                <a16:creationId xmlns:a16="http://schemas.microsoft.com/office/drawing/2014/main" id="{E397DDD7-48AE-FAF7-7EEB-5D61D712A38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7" r="8947"/>
          <a:stretch>
            <a:fillRect/>
          </a:stretch>
        </p:blipFill>
        <p:spPr>
          <a:xfrm>
            <a:off x="3603652" y="3071542"/>
            <a:ext cx="4334578" cy="48142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7C8198B-61B4-490F-AA97-99CFA2CF3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13174" y="-245858"/>
            <a:ext cx="6711608" cy="2695992"/>
          </a:xfrm>
        </p:spPr>
        <p:txBody>
          <a:bodyPr>
            <a:noAutofit/>
          </a:bodyPr>
          <a:lstStyle/>
          <a:p>
            <a:pPr algn="ctr"/>
            <a:r>
              <a:rPr lang="en-US" sz="8800" b="1" dirty="0">
                <a:solidFill>
                  <a:schemeClr val="tx2">
                    <a:lumMod val="75000"/>
                  </a:schemeClr>
                </a:solidFill>
              </a:rPr>
              <a:t>  CEIS101C</a:t>
            </a:r>
            <a:br>
              <a:rPr lang="en-US" sz="6600" b="1" dirty="0">
                <a:solidFill>
                  <a:schemeClr val="tx2">
                    <a:lumMod val="75000"/>
                  </a:schemeClr>
                </a:solidFill>
              </a:rPr>
            </a:br>
            <a:endParaRPr lang="en-US" sz="6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B87C98-6E1F-4B38-91BE-8941A7E9C9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3403" y="1767836"/>
            <a:ext cx="8440283" cy="1884292"/>
          </a:xfrm>
        </p:spPr>
        <p:txBody>
          <a:bodyPr>
            <a:normAutofit fontScale="40000" lnSpcReduction="20000"/>
          </a:bodyPr>
          <a:lstStyle/>
          <a:p>
            <a:pPr algn="ctr"/>
            <a:r>
              <a:rPr lang="en-US" sz="7600" b="1" dirty="0">
                <a:solidFill>
                  <a:schemeClr val="tx1"/>
                </a:solidFill>
              </a:rPr>
              <a:t>Circuit Simulation in TinkerCad</a:t>
            </a:r>
            <a:br>
              <a:rPr lang="en-US" sz="7600" b="1" dirty="0">
                <a:solidFill>
                  <a:schemeClr val="tx1"/>
                </a:solidFill>
              </a:rPr>
            </a:br>
            <a:r>
              <a:rPr lang="en-US" sz="7600" b="1" dirty="0">
                <a:solidFill>
                  <a:schemeClr val="tx1"/>
                </a:solidFill>
              </a:rPr>
              <a:t>May2025 JDixon </a:t>
            </a:r>
          </a:p>
          <a:p>
            <a:pPr algn="ctr"/>
            <a:r>
              <a:rPr lang="en-US" sz="7600" b="1" u="sng" dirty="0">
                <a:solidFill>
                  <a:schemeClr val="tx1"/>
                </a:solidFill>
              </a:rPr>
              <a:t>Module 2</a:t>
            </a:r>
            <a:br>
              <a:rPr lang="en-US" sz="4000" b="1" dirty="0">
                <a:solidFill>
                  <a:schemeClr val="tx1"/>
                </a:solidFill>
              </a:rPr>
            </a:b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17131E-12D9-43FE-CD9F-771ECAF7E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C689097-B4E2-4F9F-9CBE-5C04691F4EBF}" type="slidenum">
              <a:rPr lang="en-US" smtClean="0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  <p:sp>
        <p:nvSpPr>
          <p:cNvPr id="19" name="object 2">
            <a:extLst>
              <a:ext uri="{FF2B5EF4-FFF2-40B4-BE49-F238E27FC236}">
                <a16:creationId xmlns:a16="http://schemas.microsoft.com/office/drawing/2014/main" id="{F845B32C-D413-6D18-DA92-BBA5440FAA6F}"/>
              </a:ext>
            </a:extLst>
          </p:cNvPr>
          <p:cNvSpPr txBox="1"/>
          <p:nvPr/>
        </p:nvSpPr>
        <p:spPr>
          <a:xfrm rot="4323774">
            <a:off x="5292488" y="5091105"/>
            <a:ext cx="22620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19"/>
              </a:lnSpc>
            </a:pPr>
            <a:endParaRPr sz="1584" dirty="0">
              <a:latin typeface="Arial"/>
              <a:cs typeface="Arial"/>
            </a:endParaRPr>
          </a:p>
        </p:txBody>
      </p:sp>
      <p:sp>
        <p:nvSpPr>
          <p:cNvPr id="20" name="object 3">
            <a:extLst>
              <a:ext uri="{FF2B5EF4-FFF2-40B4-BE49-F238E27FC236}">
                <a16:creationId xmlns:a16="http://schemas.microsoft.com/office/drawing/2014/main" id="{31FF9A40-4DAB-3AF4-A47D-CD34D99B9EC5}"/>
              </a:ext>
            </a:extLst>
          </p:cNvPr>
          <p:cNvSpPr txBox="1"/>
          <p:nvPr/>
        </p:nvSpPr>
        <p:spPr>
          <a:xfrm rot="3723774">
            <a:off x="5363777" y="5285177"/>
            <a:ext cx="251822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19"/>
              </a:lnSpc>
            </a:pPr>
            <a:endParaRPr sz="1584" dirty="0">
              <a:latin typeface="Arial"/>
              <a:cs typeface="Arial"/>
            </a:endParaRPr>
          </a:p>
        </p:txBody>
      </p:sp>
      <p:sp>
        <p:nvSpPr>
          <p:cNvPr id="21" name="object 4">
            <a:extLst>
              <a:ext uri="{FF2B5EF4-FFF2-40B4-BE49-F238E27FC236}">
                <a16:creationId xmlns:a16="http://schemas.microsoft.com/office/drawing/2014/main" id="{E0FEDEBA-D981-A188-42A1-A4B2A1AF62D7}"/>
              </a:ext>
            </a:extLst>
          </p:cNvPr>
          <p:cNvSpPr txBox="1"/>
          <p:nvPr/>
        </p:nvSpPr>
        <p:spPr>
          <a:xfrm rot="3063774">
            <a:off x="5498762" y="5476847"/>
            <a:ext cx="24239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19"/>
              </a:lnSpc>
            </a:pPr>
            <a:endParaRPr sz="1584" dirty="0">
              <a:latin typeface="Arial"/>
              <a:cs typeface="Arial"/>
            </a:endParaRPr>
          </a:p>
        </p:txBody>
      </p:sp>
      <p:sp>
        <p:nvSpPr>
          <p:cNvPr id="24" name="object 7">
            <a:extLst>
              <a:ext uri="{FF2B5EF4-FFF2-40B4-BE49-F238E27FC236}">
                <a16:creationId xmlns:a16="http://schemas.microsoft.com/office/drawing/2014/main" id="{B9349C5E-341B-DBB4-32FE-04A7C3D0FEC0}"/>
              </a:ext>
            </a:extLst>
          </p:cNvPr>
          <p:cNvSpPr txBox="1"/>
          <p:nvPr/>
        </p:nvSpPr>
        <p:spPr>
          <a:xfrm rot="1203774">
            <a:off x="6003367" y="5834002"/>
            <a:ext cx="251179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12"/>
              </a:lnSpc>
            </a:pPr>
            <a:endParaRPr sz="1584" dirty="0">
              <a:latin typeface="Arial"/>
              <a:cs typeface="Arial"/>
            </a:endParaRPr>
          </a:p>
        </p:txBody>
      </p:sp>
      <p:sp>
        <p:nvSpPr>
          <p:cNvPr id="25" name="object 8">
            <a:extLst>
              <a:ext uri="{FF2B5EF4-FFF2-40B4-BE49-F238E27FC236}">
                <a16:creationId xmlns:a16="http://schemas.microsoft.com/office/drawing/2014/main" id="{D2A7CE36-9A73-4E9E-9883-2C23B9506158}"/>
              </a:ext>
            </a:extLst>
          </p:cNvPr>
          <p:cNvSpPr txBox="1"/>
          <p:nvPr/>
        </p:nvSpPr>
        <p:spPr>
          <a:xfrm rot="483774">
            <a:off x="6243167" y="5892355"/>
            <a:ext cx="250652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12"/>
              </a:lnSpc>
            </a:pPr>
            <a:endParaRPr sz="1584" dirty="0">
              <a:latin typeface="Arial"/>
              <a:cs typeface="Arial"/>
            </a:endParaRPr>
          </a:p>
        </p:txBody>
      </p:sp>
      <p:sp>
        <p:nvSpPr>
          <p:cNvPr id="26" name="object 9">
            <a:extLst>
              <a:ext uri="{FF2B5EF4-FFF2-40B4-BE49-F238E27FC236}">
                <a16:creationId xmlns:a16="http://schemas.microsoft.com/office/drawing/2014/main" id="{2356ACB3-DB15-B1C2-DAC2-C76F26EFA6D5}"/>
              </a:ext>
            </a:extLst>
          </p:cNvPr>
          <p:cNvSpPr txBox="1"/>
          <p:nvPr/>
        </p:nvSpPr>
        <p:spPr>
          <a:xfrm rot="20943774">
            <a:off x="6658200" y="5873989"/>
            <a:ext cx="259923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26"/>
              </a:lnSpc>
            </a:pPr>
            <a:endParaRPr sz="1584" dirty="0">
              <a:latin typeface="Arial"/>
              <a:cs typeface="Arial"/>
            </a:endParaRPr>
          </a:p>
        </p:txBody>
      </p:sp>
      <p:sp>
        <p:nvSpPr>
          <p:cNvPr id="27" name="object 10">
            <a:extLst>
              <a:ext uri="{FF2B5EF4-FFF2-40B4-BE49-F238E27FC236}">
                <a16:creationId xmlns:a16="http://schemas.microsoft.com/office/drawing/2014/main" id="{98498EF4-BD61-A474-120C-ABC196C3F56E}"/>
              </a:ext>
            </a:extLst>
          </p:cNvPr>
          <p:cNvSpPr txBox="1"/>
          <p:nvPr/>
        </p:nvSpPr>
        <p:spPr>
          <a:xfrm rot="20283774">
            <a:off x="6884641" y="5799529"/>
            <a:ext cx="254219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26"/>
              </a:lnSpc>
            </a:pPr>
            <a:endParaRPr sz="1584" dirty="0">
              <a:latin typeface="Arial"/>
              <a:cs typeface="Arial"/>
            </a:endParaRPr>
          </a:p>
        </p:txBody>
      </p:sp>
      <p:sp>
        <p:nvSpPr>
          <p:cNvPr id="28" name="object 11">
            <a:extLst>
              <a:ext uri="{FF2B5EF4-FFF2-40B4-BE49-F238E27FC236}">
                <a16:creationId xmlns:a16="http://schemas.microsoft.com/office/drawing/2014/main" id="{0996BB7A-6009-D35B-450B-BE10C0E3A43B}"/>
              </a:ext>
            </a:extLst>
          </p:cNvPr>
          <p:cNvSpPr txBox="1"/>
          <p:nvPr/>
        </p:nvSpPr>
        <p:spPr>
          <a:xfrm rot="19683774">
            <a:off x="7049270" y="5694553"/>
            <a:ext cx="298594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26"/>
              </a:lnSpc>
            </a:pPr>
            <a:endParaRPr sz="1584" dirty="0">
              <a:latin typeface="Arial"/>
              <a:cs typeface="Arial"/>
            </a:endParaRPr>
          </a:p>
        </p:txBody>
      </p:sp>
      <p:sp>
        <p:nvSpPr>
          <p:cNvPr id="29" name="object 12">
            <a:extLst>
              <a:ext uri="{FF2B5EF4-FFF2-40B4-BE49-F238E27FC236}">
                <a16:creationId xmlns:a16="http://schemas.microsoft.com/office/drawing/2014/main" id="{E8C9448B-DD63-F091-DAC9-268F3E603AF2}"/>
              </a:ext>
            </a:extLst>
          </p:cNvPr>
          <p:cNvSpPr txBox="1"/>
          <p:nvPr/>
        </p:nvSpPr>
        <p:spPr>
          <a:xfrm rot="18903774">
            <a:off x="7235750" y="5521123"/>
            <a:ext cx="322753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26"/>
              </a:lnSpc>
            </a:pPr>
            <a:endParaRPr sz="1584" dirty="0">
              <a:latin typeface="Arial"/>
              <a:cs typeface="Arial"/>
            </a:endParaRPr>
          </a:p>
        </p:txBody>
      </p:sp>
      <p:sp>
        <p:nvSpPr>
          <p:cNvPr id="34" name="object 17">
            <a:extLst>
              <a:ext uri="{FF2B5EF4-FFF2-40B4-BE49-F238E27FC236}">
                <a16:creationId xmlns:a16="http://schemas.microsoft.com/office/drawing/2014/main" id="{81E4069D-0F58-C3D5-59B9-7033B662FFE7}"/>
              </a:ext>
            </a:extLst>
          </p:cNvPr>
          <p:cNvSpPr txBox="1"/>
          <p:nvPr/>
        </p:nvSpPr>
        <p:spPr>
          <a:xfrm rot="20883774">
            <a:off x="6096202" y="3653067"/>
            <a:ext cx="328706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17"/>
              </a:lnSpc>
            </a:pPr>
            <a:endParaRPr sz="2232" dirty="0">
              <a:latin typeface="Arial"/>
              <a:cs typeface="Arial"/>
            </a:endParaRPr>
          </a:p>
        </p:txBody>
      </p:sp>
      <p:sp>
        <p:nvSpPr>
          <p:cNvPr id="35" name="object 18">
            <a:extLst>
              <a:ext uri="{FF2B5EF4-FFF2-40B4-BE49-F238E27FC236}">
                <a16:creationId xmlns:a16="http://schemas.microsoft.com/office/drawing/2014/main" id="{7CAFECF3-C0D0-D4C3-EAC2-3A745FBD4C9F}"/>
              </a:ext>
            </a:extLst>
          </p:cNvPr>
          <p:cNvSpPr txBox="1"/>
          <p:nvPr/>
        </p:nvSpPr>
        <p:spPr>
          <a:xfrm rot="123774">
            <a:off x="6373206" y="3625710"/>
            <a:ext cx="300174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17"/>
              </a:lnSpc>
            </a:pPr>
            <a:endParaRPr sz="2232" dirty="0">
              <a:latin typeface="Arial"/>
              <a:cs typeface="Arial"/>
            </a:endParaRPr>
          </a:p>
        </p:txBody>
      </p:sp>
      <p:sp>
        <p:nvSpPr>
          <p:cNvPr id="36" name="object 19">
            <a:extLst>
              <a:ext uri="{FF2B5EF4-FFF2-40B4-BE49-F238E27FC236}">
                <a16:creationId xmlns:a16="http://schemas.microsoft.com/office/drawing/2014/main" id="{401576A0-3846-B07F-80BA-3D8732D209CC}"/>
              </a:ext>
            </a:extLst>
          </p:cNvPr>
          <p:cNvSpPr txBox="1"/>
          <p:nvPr/>
        </p:nvSpPr>
        <p:spPr>
          <a:xfrm rot="963774">
            <a:off x="6622276" y="3666351"/>
            <a:ext cx="337337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02"/>
              </a:lnSpc>
            </a:pPr>
            <a:endParaRPr sz="2232" dirty="0">
              <a:latin typeface="Arial"/>
              <a:cs typeface="Arial"/>
            </a:endParaRPr>
          </a:p>
        </p:txBody>
      </p:sp>
      <p:sp>
        <p:nvSpPr>
          <p:cNvPr id="42" name="Rectangle 1">
            <a:extLst>
              <a:ext uri="{FF2B5EF4-FFF2-40B4-BE49-F238E27FC236}">
                <a16:creationId xmlns:a16="http://schemas.microsoft.com/office/drawing/2014/main" id="{1DEFE58A-2E81-BE6A-BFCF-BFB644C7D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525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7E22B-7BCB-4992-85CF-CCAF15D9C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1" y="301843"/>
            <a:ext cx="10477109" cy="100353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 b="1" dirty="0">
                <a:solidFill>
                  <a:srgbClr val="FFFFFF"/>
                </a:solidFill>
              </a:rPr>
              <a:t>rubric</a:t>
            </a:r>
            <a:endParaRPr lang="en-US" sz="54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C7E413A-6A9E-428D-A079-5F9139C357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8969246"/>
              </p:ext>
            </p:extLst>
          </p:nvPr>
        </p:nvGraphicFramePr>
        <p:xfrm>
          <a:off x="5459836" y="2243242"/>
          <a:ext cx="5523181" cy="3061654"/>
        </p:xfrm>
        <a:graphic>
          <a:graphicData uri="http://schemas.openxmlformats.org/drawingml/2006/table">
            <a:tbl>
              <a:tblPr firstRow="1" bandRow="1">
                <a:solidFill>
                  <a:schemeClr val="accent1">
                    <a:lumMod val="20000"/>
                    <a:lumOff val="80000"/>
                  </a:schemeClr>
                </a:solidFill>
                <a:tableStyleId>{5C22544A-7EE6-4342-B048-85BDC9FD1C3A}</a:tableStyleId>
              </a:tblPr>
              <a:tblGrid>
                <a:gridCol w="1690392">
                  <a:extLst>
                    <a:ext uri="{9D8B030D-6E8A-4147-A177-3AD203B41FA5}">
                      <a16:colId xmlns:a16="http://schemas.microsoft.com/office/drawing/2014/main" val="2494064502"/>
                    </a:ext>
                  </a:extLst>
                </a:gridCol>
                <a:gridCol w="2462880">
                  <a:extLst>
                    <a:ext uri="{9D8B030D-6E8A-4147-A177-3AD203B41FA5}">
                      <a16:colId xmlns:a16="http://schemas.microsoft.com/office/drawing/2014/main" val="1566128757"/>
                    </a:ext>
                  </a:extLst>
                </a:gridCol>
                <a:gridCol w="1369909">
                  <a:extLst>
                    <a:ext uri="{9D8B030D-6E8A-4147-A177-3AD203B41FA5}">
                      <a16:colId xmlns:a16="http://schemas.microsoft.com/office/drawing/2014/main" val="722685570"/>
                    </a:ext>
                  </a:extLst>
                </a:gridCol>
              </a:tblGrid>
              <a:tr h="632172">
                <a:tc>
                  <a:txBody>
                    <a:bodyPr/>
                    <a:lstStyle/>
                    <a:p>
                      <a:r>
                        <a:rPr lang="en-US" sz="1800" b="1" cap="all" spc="60" dirty="0">
                          <a:solidFill>
                            <a:schemeClr val="bg1"/>
                          </a:solidFill>
                        </a:rPr>
                        <a:t>Activity</a:t>
                      </a:r>
                    </a:p>
                  </a:txBody>
                  <a:tcPr marL="138501" marR="138501" marT="138501" marB="138501" anchor="ctr">
                    <a:lnL w="12700" cmpd="sng">
                      <a:noFill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</a:lnT>
                    <a:lnB w="12700" cmpd="sng">
                      <a:noFill/>
                      <a:prstDash val="soli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cap="all" spc="60" dirty="0">
                          <a:solidFill>
                            <a:schemeClr val="bg1"/>
                          </a:solidFill>
                        </a:rPr>
                        <a:t>Requirement(s)</a:t>
                      </a:r>
                    </a:p>
                  </a:txBody>
                  <a:tcPr marL="138501" marR="138501" marT="138501" marB="13850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</a:lnT>
                    <a:lnB w="12700" cmpd="sng">
                      <a:noFill/>
                      <a:prstDash val="soli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cap="all" spc="60" dirty="0">
                          <a:solidFill>
                            <a:schemeClr val="bg1"/>
                          </a:solidFill>
                        </a:rPr>
                        <a:t>Points</a:t>
                      </a:r>
                    </a:p>
                  </a:txBody>
                  <a:tcPr marL="138501" marR="138501" marT="138501" marB="13850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</a:lnT>
                    <a:lnB w="12700" cmpd="sng">
                      <a:noFill/>
                      <a:prstDash val="soli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127368"/>
                  </a:ext>
                </a:extLst>
              </a:tr>
              <a:tr h="1280012">
                <a:tc>
                  <a:txBody>
                    <a:bodyPr/>
                    <a:lstStyle/>
                    <a:p>
                      <a:pPr algn="ctr"/>
                      <a:r>
                        <a:rPr lang="en-US" sz="2000" cap="none" spc="0" dirty="0">
                          <a:solidFill>
                            <a:schemeClr val="bg1"/>
                          </a:solidFill>
                        </a:rPr>
                        <a:t>Building circuit</a:t>
                      </a:r>
                    </a:p>
                  </a:txBody>
                  <a:tcPr marL="174873" marR="134518" marT="134518" marB="9233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cap="none" spc="0" dirty="0">
                          <a:solidFill>
                            <a:schemeClr val="bg1"/>
                          </a:solidFill>
                        </a:rPr>
                        <a:t>Screenshot of completed circuit in TinkerCad</a:t>
                      </a:r>
                    </a:p>
                  </a:txBody>
                  <a:tcPr marL="174873" marR="134518" marT="134518" marB="9233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br>
                        <a:rPr lang="en-US" sz="1600" cap="none" spc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600" cap="none" spc="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 marL="174873" marR="134518" marT="134518" marB="9233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858599"/>
                  </a:ext>
                </a:extLst>
              </a:tr>
              <a:tr h="1149470">
                <a:tc>
                  <a:txBody>
                    <a:bodyPr/>
                    <a:lstStyle/>
                    <a:p>
                      <a:pPr algn="ctr"/>
                      <a:r>
                        <a:rPr lang="en-US" sz="1800" cap="none" spc="0" dirty="0">
                          <a:solidFill>
                            <a:schemeClr val="bg1"/>
                          </a:solidFill>
                        </a:rPr>
                        <a:t>Programming</a:t>
                      </a:r>
                    </a:p>
                  </a:txBody>
                  <a:tcPr marL="174873" marR="134518" marT="134518" marB="9233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cap="none" spc="0" dirty="0">
                          <a:solidFill>
                            <a:schemeClr val="bg1"/>
                          </a:solidFill>
                        </a:rPr>
                        <a:t>Screenshot of code in TinkerCad </a:t>
                      </a:r>
                    </a:p>
                  </a:txBody>
                  <a:tcPr marL="174873" marR="134518" marT="134518" marB="9233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br>
                        <a:rPr lang="en-US" sz="1600" cap="none" spc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600" cap="none" spc="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 marL="174873" marR="134518" marT="134518" marB="9233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364322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A264A5-49DF-C5E2-C875-C56406315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2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6D1D7E-BE32-402C-BE98-F9FDD0387E46}"/>
              </a:ext>
            </a:extLst>
          </p:cNvPr>
          <p:cNvSpPr txBox="1"/>
          <p:nvPr/>
        </p:nvSpPr>
        <p:spPr>
          <a:xfrm>
            <a:off x="1325795" y="2521481"/>
            <a:ext cx="3684548" cy="2505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u="sng" dirty="0"/>
              <a:t>IMPORTANT:</a:t>
            </a:r>
            <a:r>
              <a:rPr lang="en-US" sz="2400" dirty="0"/>
              <a:t> You MUST include the title of your circuit design (shown under the TinkerCad logo) in the format of course number, session number, and your last name to receive credit. </a:t>
            </a:r>
          </a:p>
        </p:txBody>
      </p:sp>
      <p:pic>
        <p:nvPicPr>
          <p:cNvPr id="5" name="Picture 4" descr="A logo on a black background&#10;&#10;AI-generated content may be incorrect.">
            <a:extLst>
              <a:ext uri="{FF2B5EF4-FFF2-40B4-BE49-F238E27FC236}">
                <a16:creationId xmlns:a16="http://schemas.microsoft.com/office/drawing/2014/main" id="{8742D926-0F35-41F4-9412-1658FB1E4E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252" y="3591507"/>
            <a:ext cx="4583534" cy="4583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7275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CF965-A9E4-4FB1-BE6E-F3F2689FD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1" y="742623"/>
            <a:ext cx="10925174" cy="733387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4800" dirty="0"/>
              <a:t>Completed Circuit with </a:t>
            </a:r>
            <a:br>
              <a:rPr lang="en-US" sz="4800" dirty="0"/>
            </a:br>
            <a:r>
              <a:rPr lang="en-US" sz="4800" dirty="0"/>
              <a:t>functioning LED</a:t>
            </a:r>
          </a:p>
        </p:txBody>
      </p:sp>
      <p:pic>
        <p:nvPicPr>
          <p:cNvPr id="4" name="Picture Placeholder 3" descr="A screenshot of a computer&#10;&#10;AI-generated content may be incorrect.">
            <a:extLst>
              <a:ext uri="{FF2B5EF4-FFF2-40B4-BE49-F238E27FC236}">
                <a16:creationId xmlns:a16="http://schemas.microsoft.com/office/drawing/2014/main" id="{D1400BE6-60E1-2F47-05EB-B7A0D7E78F2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4"/>
          <a:stretch>
            <a:fillRect/>
          </a:stretch>
        </p:blipFill>
        <p:spPr>
          <a:xfrm>
            <a:off x="2981325" y="1691582"/>
            <a:ext cx="7124079" cy="5024094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7A992BB-5C7A-54D6-052E-1953EE1C4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96911" y="6309360"/>
            <a:ext cx="771089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6C689097-B4E2-4F9F-9CBE-5C04691F4EBF}" type="slidenum">
              <a:rPr lang="en-US" smtClean="0"/>
              <a:pPr defTabSz="914400">
                <a:spcAft>
                  <a:spcPts val="600"/>
                </a:spcAft>
              </a:pPr>
              <a:t>3</a:t>
            </a:fld>
            <a:endParaRPr lang="en-US"/>
          </a:p>
        </p:txBody>
      </p:sp>
      <p:pic>
        <p:nvPicPr>
          <p:cNvPr id="5" name="Picture 4" descr="A logo on a black background">
            <a:extLst>
              <a:ext uri="{FF2B5EF4-FFF2-40B4-BE49-F238E27FC236}">
                <a16:creationId xmlns:a16="http://schemas.microsoft.com/office/drawing/2014/main" id="{8C87F333-DD52-0211-9FAD-A9A5D095D9D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0" r="8987"/>
          <a:stretch>
            <a:fillRect/>
          </a:stretch>
        </p:blipFill>
        <p:spPr>
          <a:xfrm>
            <a:off x="7568310" y="-319019"/>
            <a:ext cx="2537094" cy="2856670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12308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6187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6187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2000">
              <a:schemeClr val="bg2">
                <a:lumMod val="40000"/>
                <a:lumOff val="60000"/>
              </a:schemeClr>
            </a:gs>
            <a:gs pos="42000">
              <a:schemeClr val="bg1"/>
            </a:gs>
            <a:gs pos="89000">
              <a:schemeClr val="bg2">
                <a:lumMod val="60000"/>
                <a:lumOff val="4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logo on a black background">
            <a:extLst>
              <a:ext uri="{FF2B5EF4-FFF2-40B4-BE49-F238E27FC236}">
                <a16:creationId xmlns:a16="http://schemas.microsoft.com/office/drawing/2014/main" id="{22098D4A-8D30-E577-7DCC-D2460BDFE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88633" y="929827"/>
            <a:ext cx="7302356" cy="6835622"/>
          </a:xfrm>
          <a:prstGeom prst="rect">
            <a:avLst/>
          </a:prstGeom>
        </p:spPr>
      </p:pic>
      <p:pic>
        <p:nvPicPr>
          <p:cNvPr id="6" name="Picture Placeholder 5" descr="A screenshot of a computer&#10;&#10;AI-generated content may be incorrect.">
            <a:extLst>
              <a:ext uri="{FF2B5EF4-FFF2-40B4-BE49-F238E27FC236}">
                <a16:creationId xmlns:a16="http://schemas.microsoft.com/office/drawing/2014/main" id="{FA431EEF-5C7F-0B8E-D951-D4C63D7F77D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29" t="-1" r="4397" b="9449"/>
          <a:stretch>
            <a:fillRect/>
          </a:stretch>
        </p:blipFill>
        <p:spPr>
          <a:xfrm>
            <a:off x="2965996" y="2216130"/>
            <a:ext cx="7824566" cy="4124537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9569C4-DB15-DBC8-BB61-24D1DACD1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76321" y="6409907"/>
            <a:ext cx="771089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C689097-B4E2-4F9F-9CBE-5C04691F4EBF}" type="slidenum">
              <a:rPr lang="en-US" kern="120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4</a:t>
            </a:fld>
            <a:endParaRPr lang="en-US" kern="120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B09CC2-E934-D11F-CCF0-8A70B42C9EF0}"/>
              </a:ext>
            </a:extLst>
          </p:cNvPr>
          <p:cNvSpPr txBox="1"/>
          <p:nvPr/>
        </p:nvSpPr>
        <p:spPr>
          <a:xfrm rot="10800000" flipV="1">
            <a:off x="2845033" y="1037571"/>
            <a:ext cx="677068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2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A1DA2D-6DC8-9A07-464A-3B86A4C443BC}"/>
              </a:ext>
            </a:extLst>
          </p:cNvPr>
          <p:cNvSpPr txBox="1"/>
          <p:nvPr/>
        </p:nvSpPr>
        <p:spPr>
          <a:xfrm>
            <a:off x="2127007" y="791347"/>
            <a:ext cx="8534858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700" b="1" dirty="0">
                <a:solidFill>
                  <a:schemeClr val="accent2"/>
                </a:solidFill>
              </a:rPr>
              <a:t>BLOCK</a:t>
            </a:r>
            <a:r>
              <a:rPr lang="en-US" sz="57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5700" b="1" dirty="0">
                <a:solidFill>
                  <a:srgbClr val="6F30A0"/>
                </a:solidFill>
              </a:rPr>
              <a:t>+</a:t>
            </a:r>
            <a:r>
              <a:rPr lang="en-US" sz="57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CODE</a:t>
            </a:r>
          </a:p>
        </p:txBody>
      </p:sp>
    </p:spTree>
    <p:extLst>
      <p:ext uri="{BB962C8B-B14F-4D97-AF65-F5344CB8AC3E}">
        <p14:creationId xmlns:p14="http://schemas.microsoft.com/office/powerpoint/2010/main" val="16624821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70FE1F36BBD74491C0933DB044A8D6" ma:contentTypeVersion="8" ma:contentTypeDescription="Create a new document." ma:contentTypeScope="" ma:versionID="3bd1215102fee8c1aac8bdcd0d63d663">
  <xsd:schema xmlns:xsd="http://www.w3.org/2001/XMLSchema" xmlns:xs="http://www.w3.org/2001/XMLSchema" xmlns:p="http://schemas.microsoft.com/office/2006/metadata/properties" xmlns:ns3="19101eba-1b57-4792-bd4b-13d70a5f567d" targetNamespace="http://schemas.microsoft.com/office/2006/metadata/properties" ma:root="true" ma:fieldsID="58343324a8c8e070f715e9635890e497" ns3:_="">
    <xsd:import namespace="19101eba-1b57-4792-bd4b-13d70a5f567d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101eba-1b57-4792-bd4b-13d70a5f567d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1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8BF2801-D64F-443A-990F-64ACE5B691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E1091FF-B784-48D5-BB3B-BFAF824F9BD1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19101eba-1b57-4792-bd4b-13d70a5f567d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5338E6B-E4B5-48DC-956D-209FEC108D93}">
  <ds:schemaRefs>
    <ds:schemaRef ds:uri="http://purl.org/dc/elements/1.1/"/>
    <ds:schemaRef ds:uri="http://purl.org/dc/dcmitype/"/>
    <ds:schemaRef ds:uri="19101eba-1b57-4792-bd4b-13d70a5f567d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1729</TotalTime>
  <Words>88</Words>
  <Application>Microsoft Office PowerPoint</Application>
  <PresentationFormat>Widescreen</PresentationFormat>
  <Paragraphs>21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Arial</vt:lpstr>
      <vt:lpstr>Tw Cen MT</vt:lpstr>
      <vt:lpstr>Circuit</vt:lpstr>
      <vt:lpstr>  CEIS101C </vt:lpstr>
      <vt:lpstr>rubric</vt:lpstr>
      <vt:lpstr>Completed Circuit with  functioning LED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CEIS101 Module 1</dc:title>
  <dc:creator>William Sullivan</dc:creator>
  <cp:lastModifiedBy>Jessica Dixon</cp:lastModifiedBy>
  <cp:revision>19</cp:revision>
  <dcterms:created xsi:type="dcterms:W3CDTF">2018-12-20T22:43:36Z</dcterms:created>
  <dcterms:modified xsi:type="dcterms:W3CDTF">2025-05-25T21:59:29Z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0x010100D170FE1F36BBD74491C0933DB044A8D6</vt:lpwstr>
  </property>
</Properties>
</file>